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8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F09F2-8F0F-4E4B-A98E-ED4609F1A91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0A185-A077-48EA-8764-44B6CE7E8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97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B0A185-A077-48EA-8764-44B6CE7E8E3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546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595360" y="731520"/>
            <a:ext cx="2377440" cy="2377440"/>
          </a:xfrm>
          <a:prstGeom prst="ellipse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601200" y="3063240"/>
            <a:ext cx="1508760" cy="1508760"/>
          </a:xfrm>
          <a:prstGeom prst="ellipse">
            <a:avLst/>
          </a:prstGeom>
          <a:solidFill>
            <a:srgbClr val="E89439"/>
          </a:solidFill>
          <a:ln>
            <a:solidFill>
              <a:srgbClr val="E894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635240" y="4023360"/>
            <a:ext cx="1005840" cy="1005840"/>
          </a:xfrm>
          <a:prstGeom prst="ellipse">
            <a:avLst/>
          </a:prstGeom>
          <a:solidFill>
            <a:srgbClr val="415B79"/>
          </a:solidFill>
          <a:ln>
            <a:solidFill>
              <a:srgbClr val="415B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"/>
            <a:ext cx="7315200" cy="3200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300" b="1">
                <a:solidFill>
                  <a:srgbClr val="DCF3EF"/>
                </a:solidFill>
                <a:latin typeface="Aptos"/>
              </a:defRPr>
            </a:pPr>
            <a:r>
              <a:t>ANALISIS MULTIVARIAT  |  MATERI KULIAH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7498079" cy="1554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ANALISIS REGRESI</a:t>
            </a:r>
          </a:p>
          <a:p>
            <a:pPr algn="l">
              <a:spcAft>
                <a:spcPts val="5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LINIER SEDERHANA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429000"/>
            <a:ext cx="6949440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900" b="0">
                <a:solidFill>
                  <a:srgbClr val="DCE8F2"/>
                </a:solidFill>
                <a:latin typeface="Aptos"/>
              </a:defRPr>
            </a:pPr>
            <a:r>
              <a:t>Konsep dasar, perhitungan, pengujian, interpretasi, dan studi kasus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623560"/>
            <a:ext cx="7315200" cy="5943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400" b="0">
                <a:solidFill>
                  <a:srgbClr val="FFFFFF"/>
                </a:solidFill>
                <a:latin typeface="Aptos"/>
              </a:defRPr>
            </a:pPr>
            <a:r>
              <a:t>Diah Pramestari, ST., MT</a:t>
            </a:r>
          </a:p>
          <a:p>
            <a:pPr algn="l">
              <a:spcAft>
                <a:spcPts val="500"/>
              </a:spcAft>
              <a:defRPr sz="1400" b="0">
                <a:solidFill>
                  <a:srgbClr val="FFFFFF"/>
                </a:solidFill>
                <a:latin typeface="Aptos"/>
              </a:defRPr>
            </a:pPr>
            <a:r>
              <a:t>Teknik Industri • Universitas Persada Indonesia YAI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rPr lang="en-US"/>
              <a:t>M</a:t>
            </a:r>
            <a:r>
              <a:t>ateri dan tujuan pembelajaran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521208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17920" y="1417320"/>
            <a:ext cx="5212080" cy="4526280"/>
          </a:xfrm>
          <a:prstGeom prst="roundRect">
            <a:avLst/>
          </a:prstGeom>
          <a:solidFill>
            <a:srgbClr val="DCF3EF"/>
          </a:solidFill>
          <a:ln>
            <a:solidFill>
              <a:srgbClr val="DC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691640"/>
            <a:ext cx="44805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000" b="1">
                <a:solidFill>
                  <a:srgbClr val="162A44"/>
                </a:solidFill>
                <a:latin typeface="Aptos"/>
              </a:defRPr>
            </a:pPr>
            <a:r>
              <a:t>Materi yang akan dibahas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08912"/>
            <a:ext cx="4754880" cy="1943096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Konsep regresi linier dan variabel X–Y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Model serta makna a dan b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Tabel bantu dan perhitungan persamaan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Korelasi, uji t, dan koefisien determinasi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</a:t>
            </a:r>
            <a:r>
              <a:rPr lang="en-US" sz="2000"/>
              <a:t>Contoh </a:t>
            </a:r>
            <a:r>
              <a:rPr sz="2000"/>
              <a:t> Kasus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1691640"/>
            <a:ext cx="4480560" cy="5943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900" b="1">
                <a:solidFill>
                  <a:srgbClr val="162A44"/>
                </a:solidFill>
                <a:latin typeface="Aptos"/>
              </a:defRPr>
            </a:pPr>
            <a:r>
              <a:t>Setelah pembelajaran, mahasiswa diharapkan mampu: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2468880"/>
            <a:ext cx="4693920" cy="2558649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Menyusun persamaan regresi sederhana</a:t>
            </a:r>
          </a:p>
          <a:p>
            <a:pPr marL="225425" indent="-225425"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Menginterpretasikan arah dan besarnya koefisien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Menilai signifikansi hubungan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Menjelaskan kontribusi model melalui R²</a:t>
            </a:r>
          </a:p>
          <a:p>
            <a:pPr marL="225425" indent="-225425"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Menyimpulkan hasil sesuai konteks masalah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515600" cy="6400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100" b="1">
                <a:solidFill>
                  <a:srgbClr val="162A44"/>
                </a:solidFill>
                <a:latin typeface="Aptos"/>
              </a:defRPr>
            </a:pPr>
            <a:r>
              <a:t>Sebuah perusahaan ingin memperkirakan tingkat penjualan berdasarkan pengalaman kerja tenaga penjual.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468880"/>
            <a:ext cx="475488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00800" y="2468880"/>
            <a:ext cx="475488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34440" y="2788920"/>
            <a:ext cx="411480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2300" b="1">
                <a:solidFill>
                  <a:srgbClr val="008B8B"/>
                </a:solidFill>
                <a:latin typeface="Aptos"/>
              </a:defRPr>
            </a:pPr>
            <a:r>
              <a:t>X  |  Pengalaman kerja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2788920"/>
            <a:ext cx="411480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2300" b="1">
                <a:solidFill>
                  <a:srgbClr val="E89439"/>
                </a:solidFill>
                <a:latin typeface="Aptos"/>
              </a:defRPr>
            </a:pPr>
            <a:r>
              <a:t>Y  |  Tingkat penjualan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4480560"/>
            <a:ext cx="10241280" cy="7772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000" b="0">
                <a:solidFill>
                  <a:srgbClr val="2B3946"/>
                </a:solidFill>
                <a:latin typeface="Aptos"/>
              </a:defRPr>
            </a:pPr>
            <a:r>
              <a:t>Pertanyaan: apakah penjualan selalu meningkat ketika pengalaman kerja bertambah? Bagaimana cara mengujinya dengan data?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77840"/>
            <a:ext cx="10058400" cy="3200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500" b="1">
                <a:solidFill>
                  <a:srgbClr val="008B8B"/>
                </a:solidFill>
                <a:latin typeface="Aptos"/>
              </a:defRPr>
            </a:pPr>
            <a:r>
              <a:t>Diskusi singkat: tentukan variabel bebas dan variabel terikat.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Konsep dasar regresi linier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66294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635240" y="1417320"/>
            <a:ext cx="3749039" cy="4526280"/>
          </a:xfrm>
          <a:prstGeom prst="roundRect">
            <a:avLst/>
          </a:prstGeom>
          <a:solidFill>
            <a:srgbClr val="162A44"/>
          </a:solidFill>
          <a:ln>
            <a:solidFill>
              <a:srgbClr val="16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37360"/>
            <a:ext cx="566928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200" b="1">
                <a:solidFill>
                  <a:srgbClr val="162A44"/>
                </a:solidFill>
                <a:latin typeface="Aptos"/>
              </a:defRPr>
            </a:pPr>
            <a:r>
              <a:t>Regresi linier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423160"/>
            <a:ext cx="5760720" cy="212263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marL="225425" indent="-225425" algn="l">
              <a:spcAft>
                <a:spcPts val="500"/>
              </a:spcAft>
              <a:defRPr sz="1800" b="0">
                <a:solidFill>
                  <a:srgbClr val="2B3946"/>
                </a:solidFill>
                <a:latin typeface="Aptos"/>
              </a:defRPr>
            </a:pPr>
            <a:r>
              <a:t>•  </a:t>
            </a:r>
            <a:r>
              <a:rPr sz="2000"/>
              <a:t>Alat statistik untuk memprediksi nilai di masa mendatang berdasarkan data masa lalu.</a:t>
            </a:r>
          </a:p>
          <a:p>
            <a:pPr marL="165100" indent="-165100" algn="l">
              <a:spcAft>
                <a:spcPts val="500"/>
              </a:spcAft>
              <a:defRPr sz="18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Digunakan untuk mengetahui hubungan/pengaruh statistik antara variabel bebas dan variabel terikat.</a:t>
            </a:r>
          </a:p>
          <a:p>
            <a:pPr marL="165100" indent="-165100" algn="l">
              <a:spcAft>
                <a:spcPts val="500"/>
              </a:spcAft>
              <a:defRPr sz="18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Regresi linier dibagi menjadi regresi linier sederhana dan regresi linier berganda.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1828800"/>
            <a:ext cx="3108960" cy="3200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300" b="1">
                <a:solidFill>
                  <a:srgbClr val="DCF3EF"/>
                </a:solidFill>
                <a:latin typeface="Aptos"/>
              </a:defRPr>
            </a:pPr>
            <a:r>
              <a:t>REGRESI SEDERHANA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0" y="2423160"/>
            <a:ext cx="3017520" cy="20116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2200" b="1">
                <a:solidFill>
                  <a:srgbClr val="FFFFFF"/>
                </a:solidFill>
                <a:latin typeface="Aptos"/>
              </a:defRPr>
            </a:pPr>
            <a:r>
              <a:t>Satu variabel bebas</a:t>
            </a:r>
          </a:p>
          <a:p>
            <a:pPr algn="ctr">
              <a:spcAft>
                <a:spcPts val="500"/>
              </a:spcAft>
              <a:defRPr sz="2200" b="1">
                <a:solidFill>
                  <a:srgbClr val="FFFFFF"/>
                </a:solidFill>
                <a:latin typeface="Aptos"/>
              </a:defRPr>
            </a:pPr>
            <a:r>
              <a:t>(X)</a:t>
            </a:r>
          </a:p>
          <a:p>
            <a:pPr algn="ctr">
              <a:spcAft>
                <a:spcPts val="500"/>
              </a:spcAft>
              <a:defRPr sz="2200" b="1">
                <a:solidFill>
                  <a:srgbClr val="FFFFFF"/>
                </a:solidFill>
                <a:latin typeface="Aptos"/>
              </a:defRPr>
            </a:pPr>
            <a:endParaRPr/>
          </a:p>
          <a:p>
            <a:pPr algn="ctr">
              <a:spcAft>
                <a:spcPts val="500"/>
              </a:spcAft>
              <a:defRPr sz="2200" b="1">
                <a:solidFill>
                  <a:srgbClr val="FFFFFF"/>
                </a:solidFill>
                <a:latin typeface="Aptos"/>
              </a:defRPr>
            </a:pPr>
            <a:r>
              <a:t>Satu variabel terikat</a:t>
            </a:r>
          </a:p>
          <a:p>
            <a:pPr algn="ctr">
              <a:spcAft>
                <a:spcPts val="500"/>
              </a:spcAft>
              <a:defRPr sz="2200" b="1">
                <a:solidFill>
                  <a:srgbClr val="FFFFFF"/>
                </a:solidFill>
                <a:latin typeface="Aptos"/>
              </a:defRPr>
            </a:pPr>
            <a:r>
              <a:t>(Y)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09560" y="4937760"/>
            <a:ext cx="3108960" cy="6400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300" b="0">
                <a:solidFill>
                  <a:srgbClr val="DCF3EF"/>
                </a:solidFill>
                <a:latin typeface="Aptos"/>
              </a:defRPr>
            </a:pPr>
            <a:r>
              <a:t>Catatan: regresi menunjukkan pola statistik; hubungan tidak otomatis membuktikan sebab-akibat.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Regresi linier sederhana: model dan variabel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10515600" cy="1051560"/>
          </a:xfrm>
          <a:prstGeom prst="roundRect">
            <a:avLst/>
          </a:prstGeom>
          <a:solidFill>
            <a:srgbClr val="162A44"/>
          </a:solidFill>
          <a:ln>
            <a:solidFill>
              <a:srgbClr val="16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691640"/>
            <a:ext cx="9966960" cy="5943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3200" b="1">
                <a:solidFill>
                  <a:srgbClr val="FFFFFF"/>
                </a:solidFill>
                <a:latin typeface="Aptos"/>
              </a:defRPr>
            </a:pPr>
            <a:r>
              <a:t>Ŷ = a + bX + 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880360"/>
            <a:ext cx="10241280" cy="2620204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marL="225425" indent="-225425"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t>•  </a:t>
            </a:r>
            <a:r>
              <a:rPr sz="2400"/>
              <a:t>Y adalah variabel dependen/terikat (variabel yang dipengaruhi atau dijelaskan).</a:t>
            </a:r>
          </a:p>
          <a:p>
            <a:pPr marL="225425" indent="-225425"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rPr sz="2400"/>
              <a:t>•  X adalah variabel independen/bebas (variabel prediktor).</a:t>
            </a:r>
          </a:p>
          <a:p>
            <a:pPr marL="225425" indent="-225425"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rPr sz="2400"/>
              <a:t>•  a adalah intersep/konstanta, yaitu nilai prediksi Y ketika X = 0.</a:t>
            </a:r>
          </a:p>
          <a:p>
            <a:pPr marL="225425" indent="-225425"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rPr sz="2400"/>
              <a:t>•  b adalah koefisien regresi/slope, yaitu perubahan prediksi Y untuk kenaikan X satu unit.</a:t>
            </a:r>
          </a:p>
          <a:p>
            <a:pPr marL="225425" indent="-225425"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rPr sz="2400"/>
              <a:t>•  e adalah error/galat, yaitu selisih antara nilai aktual dan nilai yang diprediksi.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897880"/>
            <a:ext cx="10241280" cy="3200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400" b="1">
                <a:solidFill>
                  <a:srgbClr val="008B8B"/>
                </a:solidFill>
                <a:latin typeface="Aptos"/>
              </a:defRPr>
            </a:pPr>
            <a:r>
              <a:t>Dalam persamaan prediksi, sering ditulis Ŷ = a + bX; Ŷ menyatakan nilai Y hasil estimasi.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Makna koefisien regresi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105156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737360"/>
            <a:ext cx="1554480" cy="4572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200" b="1">
                <a:solidFill>
                  <a:srgbClr val="008B8B"/>
                </a:solidFill>
                <a:latin typeface="Aptos"/>
              </a:defRPr>
            </a:pPr>
            <a:r>
              <a:t>b &gt;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1691639"/>
            <a:ext cx="8046720" cy="6400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t>Hubungan linier positif: kenaikan X berkaitan dengan kenaikan prediksi 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880360"/>
            <a:ext cx="105156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3108960"/>
            <a:ext cx="1554480" cy="4572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200" b="1">
                <a:solidFill>
                  <a:srgbClr val="E89439"/>
                </a:solidFill>
                <a:latin typeface="Aptos"/>
              </a:defRPr>
            </a:pPr>
            <a:r>
              <a:t>b &lt;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3063240"/>
            <a:ext cx="8046720" cy="6400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t>Hubungan linier negatif: kenaikan X berkaitan dengan penurunan prediksi 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4251960"/>
            <a:ext cx="105156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" y="4480560"/>
            <a:ext cx="1554480" cy="4572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200" b="1">
                <a:solidFill>
                  <a:srgbClr val="647482"/>
                </a:solidFill>
                <a:latin typeface="Aptos"/>
              </a:defRPr>
            </a:pPr>
            <a:r>
              <a:t>b = 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4434840"/>
            <a:ext cx="8046720" cy="6400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t>Tidak ada kemiringan linier; X tidak memberi perubahan prediksi Y dalam model.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806440"/>
            <a:ext cx="1042416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1">
                <a:solidFill>
                  <a:srgbClr val="162A44"/>
                </a:solidFill>
                <a:latin typeface="Aptos"/>
              </a:defRPr>
            </a:pPr>
            <a:r>
              <a:t>Contoh: Ŷ = 40 + 9X berarti setiap kenaikan 1 unit X berkaitan dengan kenaikan prediksi Y sebesar 9 unit.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Tahapan menyusun persamaan regresi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45920"/>
            <a:ext cx="50749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64008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2500" b="1">
                <a:solidFill>
                  <a:srgbClr val="008B8B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080" y="1847088"/>
            <a:ext cx="3794760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800" b="1">
                <a:solidFill>
                  <a:srgbClr val="162A44"/>
                </a:solidFill>
                <a:latin typeface="Aptos"/>
              </a:defRPr>
            </a:pPr>
            <a:r>
              <a:t>Membuat tabel hasil pengumpulan data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645920"/>
            <a:ext cx="50749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1920240"/>
            <a:ext cx="64008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2500" b="1">
                <a:solidFill>
                  <a:srgbClr val="008B8B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69480" y="1847088"/>
            <a:ext cx="3794760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800" b="1">
                <a:solidFill>
                  <a:srgbClr val="162A44"/>
                </a:solidFill>
                <a:latin typeface="Aptos"/>
              </a:defRPr>
            </a:pPr>
            <a:r>
              <a:t>Menghitung koefisien regresi b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474720"/>
            <a:ext cx="50749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3749039"/>
            <a:ext cx="64008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2500" b="1">
                <a:solidFill>
                  <a:srgbClr val="008B8B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080" y="3675887"/>
            <a:ext cx="3794760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800" b="1">
                <a:solidFill>
                  <a:srgbClr val="162A44"/>
                </a:solidFill>
                <a:latin typeface="Aptos"/>
              </a:defRPr>
            </a:pPr>
            <a:r>
              <a:t>Menghitung konstanta 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474720"/>
            <a:ext cx="50749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92240" y="3749039"/>
            <a:ext cx="64008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2500" b="1">
                <a:solidFill>
                  <a:srgbClr val="008B8B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69480" y="3675887"/>
            <a:ext cx="3794760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800" b="1">
                <a:solidFill>
                  <a:srgbClr val="162A44"/>
                </a:solidFill>
                <a:latin typeface="Aptos"/>
              </a:defRPr>
            </a:pPr>
            <a:r>
              <a:t>Menyusun persamaan regresi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715000"/>
            <a:ext cx="1033272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500" b="0">
                <a:solidFill>
                  <a:srgbClr val="2B3946"/>
                </a:solidFill>
                <a:latin typeface="Aptos"/>
              </a:defRPr>
            </a:pPr>
            <a:r>
              <a:t>Tabel bantu biasanya memuat X, Y, XY, X², dan Y² agar perhitungan dapat dilakukan secara sistematis.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Tabel </a:t>
            </a:r>
            <a:r>
              <a:rPr lang="en-US"/>
              <a:t>hasil pengumpulan data</a:t>
            </a:r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08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1828800"/>
          <a:ext cx="1024128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No.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X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Y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XY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X²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Y²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n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…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Jumlah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ΣX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ΣY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ΣXY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ΣX²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ΣY²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5623560"/>
            <a:ext cx="1024128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1">
                <a:solidFill>
                  <a:srgbClr val="B43F3F"/>
                </a:solidFill>
                <a:latin typeface="Aptos"/>
              </a:defRPr>
            </a:pPr>
            <a:r>
              <a:t>Periksa kembali penjumlahan setiap kolom. ΣX² berbeda dari (ΣX)².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Rumus menghitung b dan a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10698480" cy="1417320"/>
          </a:xfrm>
          <a:prstGeom prst="roundRect">
            <a:avLst/>
          </a:prstGeom>
          <a:solidFill>
            <a:srgbClr val="162A44"/>
          </a:solidFill>
          <a:ln>
            <a:solidFill>
              <a:srgbClr val="16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874519"/>
            <a:ext cx="10149840" cy="6400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2400" b="1">
                <a:solidFill>
                  <a:srgbClr val="FFFFFF"/>
                </a:solidFill>
                <a:latin typeface="Aptos"/>
              </a:defRPr>
            </a:pPr>
            <a:r>
              <a:t>b = [nΣXY − (ΣX)(ΣY)] / [nΣX² − (ΣX)²]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246120"/>
            <a:ext cx="1069848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566160"/>
            <a:ext cx="101498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2500" b="1">
                <a:solidFill>
                  <a:srgbClr val="008B8B"/>
                </a:solidFill>
                <a:latin typeface="Aptos"/>
              </a:defRPr>
            </a:pPr>
            <a:r>
              <a:t>a = [ΣY − bΣX] / 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892040"/>
            <a:ext cx="10424160" cy="6858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t>Keterangan: n = jumlah pasangan data; Σ = jumlah; XY = hasil kali X dan Y; X² = kuadrat X.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15000"/>
            <a:ext cx="104241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700" b="1">
                <a:solidFill>
                  <a:srgbClr val="162A44"/>
                </a:solidFill>
                <a:latin typeface="Aptos"/>
              </a:defRPr>
            </a:pPr>
            <a:r>
              <a:t>Setelah a dan b diperoleh, susun persamaan Ŷ = a + bX.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Mengukur hubungan: korelasi dan kontribusi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71755" y="1468862"/>
            <a:ext cx="11539507" cy="488164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91796" y="1788902"/>
            <a:ext cx="429768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200" b="1">
                <a:solidFill>
                  <a:srgbClr val="162A44"/>
                </a:solidFill>
                <a:latin typeface="Aptos"/>
              </a:defRPr>
            </a:pPr>
            <a:r>
              <a:t>A. Korelasi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1796" y="2428982"/>
            <a:ext cx="4656850" cy="763286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800" b="0">
                <a:solidFill>
                  <a:srgbClr val="2B3946"/>
                </a:solidFill>
                <a:latin typeface="Aptos"/>
              </a:defRPr>
            </a:pPr>
            <a:r>
              <a:rPr sz="2000"/>
              <a:t>Korelasi r menunjukkan arah dan kekuatan hubungan linier antara X dan 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1796" y="4357581"/>
            <a:ext cx="4297680" cy="1571199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</a:t>
            </a:r>
            <a:r>
              <a:rPr sz="2000"/>
              <a:t>r positif: hubungan searah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r negatif: hubungan berlawanan arah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r mendekati ±1: hubungan linier kuat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r mendekati 0: hubungan linier lemah</a:t>
            </a: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55879617-038E-495E-A030-BEBBFBE37F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3737564"/>
              </p:ext>
            </p:extLst>
          </p:nvPr>
        </p:nvGraphicFramePr>
        <p:xfrm>
          <a:off x="2667319" y="3100042"/>
          <a:ext cx="7439207" cy="1131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4600" imgH="469800" progId="Equation.3">
                  <p:embed/>
                </p:oleObj>
              </mc:Choice>
              <mc:Fallback>
                <p:oleObj name="Equation" r:id="rId2" imgW="2514600" imgH="46980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F030A21-3C6B-48DB-9C34-A5BF4EC0DC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319" y="3100042"/>
                        <a:ext cx="7439207" cy="11313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Mengukur hubungan: korelasi dan kontribusi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19478"/>
            <a:ext cx="516636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166360" cy="4434840"/>
          </a:xfrm>
          <a:prstGeom prst="roundRect">
            <a:avLst/>
          </a:prstGeom>
          <a:solidFill>
            <a:srgbClr val="DCF3EF"/>
          </a:solidFill>
          <a:ln>
            <a:solidFill>
              <a:srgbClr val="DC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745676"/>
            <a:ext cx="4297680" cy="486287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200" b="1">
                <a:solidFill>
                  <a:srgbClr val="162A44"/>
                </a:solidFill>
                <a:latin typeface="Aptos"/>
              </a:defRPr>
            </a:pPr>
            <a:r>
              <a:rPr lang="en-US"/>
              <a:t>Pengujian</a:t>
            </a:r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60" y="1783080"/>
            <a:ext cx="438912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100" b="1">
                <a:solidFill>
                  <a:srgbClr val="162A44"/>
                </a:solidFill>
                <a:latin typeface="Aptos"/>
              </a:defRPr>
            </a:pPr>
            <a:r>
              <a:t>B. Koefisien determinasi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423160"/>
            <a:ext cx="429768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500" b="1">
                <a:solidFill>
                  <a:srgbClr val="008B8B"/>
                </a:solidFill>
                <a:latin typeface="Aptos"/>
              </a:defRPr>
            </a:pPr>
            <a:r>
              <a:t>KP = r² × 100%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0" y="2850501"/>
            <a:ext cx="4251960" cy="886397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800" b="0">
                <a:solidFill>
                  <a:srgbClr val="2B3946"/>
                </a:solidFill>
                <a:latin typeface="Aptos"/>
              </a:defRPr>
            </a:pPr>
            <a:r>
              <a:rPr sz="1600"/>
              <a:t>Menunjukkan persentase variasi Y yang dapat dijelaskan secara statistik oleh model linier dengan X.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0" y="3637675"/>
            <a:ext cx="4251960" cy="2348335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marL="0" lvl="1" indent="0" algn="just">
              <a:buNone/>
            </a:pPr>
            <a:r>
              <a:rPr lang="en-US" sz="1600">
                <a:solidFill>
                  <a:srgbClr val="000000"/>
                </a:solidFill>
              </a:rPr>
              <a:t>Bila nilai  R² mendekati 1, berarti model regresi sangat baik dalam menjelaskan variasi data, artinya sebagian besar perubahan pada variabel terikat dapat dijelaskan oleh variabel bebas. </a:t>
            </a:r>
          </a:p>
          <a:p>
            <a:pPr marL="0" lvl="1" indent="0" algn="just">
              <a:buNone/>
            </a:pPr>
            <a:endParaRPr lang="en-US" sz="1600">
              <a:solidFill>
                <a:srgbClr val="000000"/>
              </a:solidFill>
            </a:endParaRPr>
          </a:p>
          <a:p>
            <a:pPr marL="0" lvl="1" indent="0" algn="just">
              <a:buNone/>
            </a:pPr>
            <a:r>
              <a:rPr lang="en-US" sz="1600">
                <a:solidFill>
                  <a:srgbClr val="000000"/>
                </a:solidFill>
              </a:rPr>
              <a:t>Bila nilai  R² mendekati 0, model regresi kurang baik dan variabel bebas sedikit memberikan penjelasan terhadap variasi variabel terikat</a:t>
            </a:r>
          </a:p>
          <a:p>
            <a:pPr algn="l">
              <a:spcAft>
                <a:spcPts val="500"/>
              </a:spcAft>
              <a:defRPr sz="1500" b="0">
                <a:solidFill>
                  <a:srgbClr val="2B3946"/>
                </a:solidFill>
                <a:latin typeface="Aptos"/>
              </a:defRPr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4AF7BF-3507-409C-BE59-080B1078FA78}"/>
              </a:ext>
            </a:extLst>
          </p:cNvPr>
          <p:cNvSpPr txBox="1"/>
          <p:nvPr/>
        </p:nvSpPr>
        <p:spPr>
          <a:xfrm>
            <a:off x="3799257" y="4459643"/>
            <a:ext cx="219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just">
              <a:buNone/>
            </a:pPr>
            <a:r>
              <a:rPr lang="en-US" sz="1800" b="1" i="1">
                <a:solidFill>
                  <a:srgbClr val="000000"/>
                </a:solidFill>
              </a:rPr>
              <a:t> </a:t>
            </a:r>
            <a:r>
              <a:rPr lang="en-US" b="1" i="1">
                <a:solidFill>
                  <a:srgbClr val="000000"/>
                </a:solidFill>
              </a:rPr>
              <a:t>tidak ada pengaruh</a:t>
            </a:r>
            <a:r>
              <a:rPr lang="en-US" sz="1800" b="1" i="1">
                <a:solidFill>
                  <a:srgbClr val="000000"/>
                </a:solidFill>
              </a:rPr>
              <a:t>                  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384E7AF-53AE-4877-855A-B1AB868FEE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2217877"/>
              </p:ext>
            </p:extLst>
          </p:nvPr>
        </p:nvGraphicFramePr>
        <p:xfrm>
          <a:off x="867171" y="4266057"/>
          <a:ext cx="3000666" cy="1013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07880" imgH="558720" progId="Equation.3">
                  <p:embed/>
                </p:oleObj>
              </mc:Choice>
              <mc:Fallback>
                <p:oleObj name="Equation" r:id="rId3" imgW="1307880" imgH="55872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F030A21-3C6B-48DB-9C34-A5BF4EC0DC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7171" y="4266057"/>
                        <a:ext cx="3000666" cy="10137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30BD234-4CFC-4AFC-B95E-55DBF8FF3BFE}"/>
              </a:ext>
            </a:extLst>
          </p:cNvPr>
          <p:cNvSpPr txBox="1"/>
          <p:nvPr/>
        </p:nvSpPr>
        <p:spPr>
          <a:xfrm>
            <a:off x="2692795" y="4932595"/>
            <a:ext cx="219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just">
              <a:buNone/>
            </a:pPr>
            <a:r>
              <a:rPr lang="en-US" sz="1800" b="1" i="1">
                <a:solidFill>
                  <a:srgbClr val="000000"/>
                </a:solidFill>
              </a:rPr>
              <a:t> </a:t>
            </a:r>
            <a:r>
              <a:rPr lang="en-US" b="1" i="1">
                <a:solidFill>
                  <a:srgbClr val="000000"/>
                </a:solidFill>
              </a:rPr>
              <a:t>ada pengaruh</a:t>
            </a:r>
            <a:r>
              <a:rPr lang="en-US" sz="1800" b="1" i="1">
                <a:solidFill>
                  <a:srgbClr val="000000"/>
                </a:solidFill>
              </a:rPr>
              <a:t>             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F8731F-A4D7-4FE2-9F40-BB51D53ADB8B}"/>
              </a:ext>
            </a:extLst>
          </p:cNvPr>
          <p:cNvSpPr txBox="1"/>
          <p:nvPr/>
        </p:nvSpPr>
        <p:spPr>
          <a:xfrm>
            <a:off x="960120" y="2194560"/>
            <a:ext cx="4297680" cy="455509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lang="en-US" sz="2000" b="1"/>
              <a:t>Nilai t hitung</a:t>
            </a:r>
            <a:endParaRPr sz="2000" b="1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72F53C7D-4FCD-494E-B0CF-53E5B4D445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995027"/>
              </p:ext>
            </p:extLst>
          </p:nvPr>
        </p:nvGraphicFramePr>
        <p:xfrm>
          <a:off x="1397758" y="2849299"/>
          <a:ext cx="2590074" cy="1181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17440" imgH="596880" progId="Equation.3">
                  <p:embed/>
                </p:oleObj>
              </mc:Choice>
              <mc:Fallback>
                <p:oleObj name="Equation" r:id="rId5" imgW="1117440" imgH="596880" progId="Equation.3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D0008C55-2744-45DA-9381-09B65BD86D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758" y="2849299"/>
                        <a:ext cx="2590074" cy="11814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9774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Uji signifikansi hubungan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106984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737360"/>
            <a:ext cx="9966960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900" b="1">
                <a:solidFill>
                  <a:srgbClr val="162A44"/>
                </a:solidFill>
                <a:latin typeface="Aptos"/>
              </a:defRPr>
            </a:pPr>
            <a:r>
              <a:t>H₀: ρ = 0  (tidak ada hubungan linier pada populasi)</a:t>
            </a:r>
          </a:p>
          <a:p>
            <a:pPr algn="l">
              <a:spcAft>
                <a:spcPts val="500"/>
              </a:spcAft>
              <a:defRPr sz="1900" b="1">
                <a:solidFill>
                  <a:srgbClr val="162A44"/>
                </a:solidFill>
                <a:latin typeface="Aptos"/>
              </a:defRPr>
            </a:pPr>
            <a:r>
              <a:t>H₁: ρ ≠ 0  (ada hubungan linier pada populasi)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926080"/>
            <a:ext cx="5120640" cy="2423160"/>
          </a:xfrm>
          <a:prstGeom prst="roundRect">
            <a:avLst/>
          </a:prstGeom>
          <a:solidFill>
            <a:srgbClr val="DCF3EF"/>
          </a:solidFill>
          <a:ln>
            <a:solidFill>
              <a:srgbClr val="DC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217920" y="2926080"/>
            <a:ext cx="521208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3246120"/>
            <a:ext cx="429768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000" b="1">
                <a:solidFill>
                  <a:srgbClr val="162A44"/>
                </a:solidFill>
                <a:latin typeface="Aptos"/>
              </a:defRPr>
            </a:pPr>
            <a:r>
              <a:t>Kaidah pengujian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794760"/>
            <a:ext cx="4389120" cy="1371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Tetapkan α, misalnya 5%.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Hitung t hitung dari korelasi.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Bandingkan |t hitung| dengan t kritis (df = n − 2).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246120"/>
            <a:ext cx="429768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000" b="1">
                <a:solidFill>
                  <a:srgbClr val="162A44"/>
                </a:solidFill>
                <a:latin typeface="Aptos"/>
              </a:defRPr>
            </a:pPr>
            <a:r>
              <a:t>Keputusan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3794760"/>
            <a:ext cx="4389120" cy="11887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Jika |t hitung| &gt; t kritis: tolak H₀.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Jika |t hitung| ≤ t kritis: gagal menolak H₀.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Contoh kasus utama dari materi awal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10515600" cy="670953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t>Seorang peneliti ingin mengetahui hubungan pengalaman kerja (X) terhadap tingkat penjualan barang (Y). Sampel acak terdiri atas 12 orang </a:t>
            </a:r>
            <a:r>
              <a:rPr lang="en-US"/>
              <a:t>dari </a:t>
            </a:r>
            <a:r>
              <a:t>bagian penjualan. Gunakan taraf signifikansi α = 5%.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31468"/>
              </p:ext>
            </p:extLst>
          </p:nvPr>
        </p:nvGraphicFramePr>
        <p:xfrm>
          <a:off x="914400" y="2286000"/>
          <a:ext cx="6112042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7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7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701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Responden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Pengalaman kerja (tahun)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Tingkat penjualan (unit)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75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85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70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9711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255042" y="2331720"/>
            <a:ext cx="4022558" cy="3566160"/>
          </a:xfrm>
          <a:prstGeom prst="roundRect">
            <a:avLst/>
          </a:prstGeom>
          <a:solidFill>
            <a:srgbClr val="DCF3EF"/>
          </a:solidFill>
          <a:ln>
            <a:solidFill>
              <a:srgbClr val="DC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21040" y="2651760"/>
            <a:ext cx="265176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900" b="1">
                <a:solidFill>
                  <a:srgbClr val="162A44"/>
                </a:solidFill>
                <a:latin typeface="Aptos"/>
              </a:defRPr>
            </a:pPr>
            <a:r>
              <a:t>Pertanyaan kasus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63852" y="3453063"/>
            <a:ext cx="3546107" cy="1014637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Bagaimana persamaan regresinya?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Apakah hubungan X dan Y signifikan?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Hitung koefisien determinasi.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Penyelesaian 1: tabel bantu dan jumlah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13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371600"/>
          <a:ext cx="1078992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3305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No.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X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Y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XY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X²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Y²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1600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320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16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6400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5329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75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300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16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5625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2704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120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3600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4900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85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340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16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7225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7225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72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216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5184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8100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330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320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16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6400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3315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Jumlah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862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3102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64292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8680" y="5989320"/>
            <a:ext cx="10515600" cy="3200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300" b="1">
                <a:solidFill>
                  <a:srgbClr val="008B8B"/>
                </a:solidFill>
                <a:latin typeface="Aptos"/>
              </a:defRPr>
            </a:pPr>
            <a:r>
              <a:t>Dari data: n = 12; ΣX = 40; ΣY = 862; ΣXY = 3.102; ΣX² = 158; ΣY² = 64.292.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Penyelesaian 2: hitung koefisien dan persamaan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212080" cy="4389120"/>
          </a:xfrm>
          <a:prstGeom prst="roundRect">
            <a:avLst/>
          </a:prstGeom>
          <a:solidFill>
            <a:srgbClr val="162A44"/>
          </a:solidFill>
          <a:ln>
            <a:solidFill>
              <a:srgbClr val="16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83080"/>
            <a:ext cx="438912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000" b="1">
                <a:solidFill>
                  <a:srgbClr val="162A44"/>
                </a:solidFill>
                <a:latin typeface="Aptos"/>
              </a:defRPr>
            </a:pPr>
            <a:r>
              <a:t>Koefisien 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377440"/>
            <a:ext cx="4480560" cy="14173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t>b = [12(3102) − 40(862)] / [12(158) − 40²]</a:t>
            </a:r>
          </a:p>
          <a:p>
            <a:pPr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endParaRPr/>
          </a:p>
          <a:p>
            <a:pPr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t>b = 9.2703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4206240"/>
            <a:ext cx="438912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000" b="1">
                <a:solidFill>
                  <a:srgbClr val="162A44"/>
                </a:solidFill>
                <a:latin typeface="Aptos"/>
              </a:defRPr>
            </a:pPr>
            <a:r>
              <a:t>Konstanta 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4663440"/>
            <a:ext cx="4480560" cy="9144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a = [862 − (9.2703)(40)] / 12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endParaRPr/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a = 40.9324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828800"/>
            <a:ext cx="438912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000" b="1">
                <a:solidFill>
                  <a:srgbClr val="DCF3EF"/>
                </a:solidFill>
                <a:latin typeface="Aptos"/>
              </a:defRPr>
            </a:pPr>
            <a:r>
              <a:t>Persamaan regresi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560320"/>
            <a:ext cx="4389120" cy="6400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Ŷ = 40.93 + 9.27X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3566160"/>
            <a:ext cx="4297680" cy="10972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t>Makna b: tambahan 1 tahun pengalaman berkaitan dengan kenaikan prediksi penjualan sekitar 9.27 unit.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5074920"/>
            <a:ext cx="4297680" cy="5943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300" b="0">
                <a:solidFill>
                  <a:srgbClr val="DCF3EF"/>
                </a:solidFill>
                <a:latin typeface="Aptos"/>
              </a:defRPr>
            </a:pPr>
            <a:r>
              <a:t>Interpretasi konstanta a perlu hati-hati karena X = 0 tahun berada di luar rentang pengamatan (1–6 tahun).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Penyelesaian 3: uji hubungan X dan Y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516636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166360" cy="4389120"/>
          </a:xfrm>
          <a:prstGeom prst="roundRect">
            <a:avLst/>
          </a:prstGeom>
          <a:solidFill>
            <a:srgbClr val="DCF3EF"/>
          </a:solidFill>
          <a:ln>
            <a:solidFill>
              <a:srgbClr val="DC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83080"/>
            <a:ext cx="438912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000" b="1">
                <a:solidFill>
                  <a:srgbClr val="162A44"/>
                </a:solidFill>
                <a:latin typeface="Aptos"/>
              </a:defRPr>
            </a:pPr>
            <a:r>
              <a:t>Korelasi Pearson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423160"/>
            <a:ext cx="4389120" cy="5943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900" b="1">
                <a:solidFill>
                  <a:srgbClr val="008B8B"/>
                </a:solidFill>
                <a:latin typeface="Aptos"/>
              </a:defRPr>
            </a:pPr>
            <a:r>
              <a:t>r = 0.9454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246120"/>
            <a:ext cx="4297680" cy="10972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t>Korelasi positif kuat: semakin tinggi pengalaman kerja, tingkat penjualan cenderung lebih tinggi pada data ini.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1783080"/>
            <a:ext cx="438912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000" b="1">
                <a:solidFill>
                  <a:srgbClr val="162A44"/>
                </a:solidFill>
                <a:latin typeface="Aptos"/>
              </a:defRPr>
            </a:pPr>
            <a:r>
              <a:t>Uji t dua arah (α = 0,05)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423160"/>
            <a:ext cx="4389120" cy="12344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900" b="0">
                <a:solidFill>
                  <a:srgbClr val="2B3946"/>
                </a:solidFill>
                <a:latin typeface="Aptos"/>
              </a:defRPr>
            </a:pPr>
            <a:r>
              <a:t>t hitung = 9.174</a:t>
            </a:r>
          </a:p>
          <a:p>
            <a:pPr algn="l">
              <a:spcAft>
                <a:spcPts val="500"/>
              </a:spcAft>
              <a:defRPr sz="1900" b="0">
                <a:solidFill>
                  <a:srgbClr val="2B3946"/>
                </a:solidFill>
                <a:latin typeface="Aptos"/>
              </a:defRPr>
            </a:pPr>
            <a:r>
              <a:t>t kritis = ±2.228</a:t>
            </a:r>
          </a:p>
          <a:p>
            <a:pPr algn="l">
              <a:spcAft>
                <a:spcPts val="500"/>
              </a:spcAft>
              <a:defRPr sz="1900" b="0">
                <a:solidFill>
                  <a:srgbClr val="2B3946"/>
                </a:solidFill>
                <a:latin typeface="Aptos"/>
              </a:defRPr>
            </a:pPr>
            <a:r>
              <a:t>df = n − 2 =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4069080"/>
            <a:ext cx="4251960" cy="10515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800" b="1">
                <a:solidFill>
                  <a:srgbClr val="162A44"/>
                </a:solidFill>
                <a:latin typeface="Aptos"/>
              </a:defRPr>
            </a:pPr>
            <a:r>
              <a:t>Keputusan: |t hitung| &gt; t kritis, sehingga H₀ ditolak. Hubungan linier signifikan pada α = 5%.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Penyelesaian 4: koefisien determinasi dan kesimpulan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3657600" cy="4297680"/>
          </a:xfrm>
          <a:prstGeom prst="round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754880" y="1508760"/>
            <a:ext cx="65836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148840"/>
            <a:ext cx="3017520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3600" b="1">
                <a:solidFill>
                  <a:srgbClr val="FFFFFF"/>
                </a:solidFill>
                <a:latin typeface="Aptos"/>
              </a:defRPr>
            </a:pPr>
            <a:r>
              <a:t>89.38%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154680"/>
            <a:ext cx="3017520" cy="4572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5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KP = r² × 100%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0640" y="1828800"/>
            <a:ext cx="539496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100" b="1">
                <a:solidFill>
                  <a:srgbClr val="162A44"/>
                </a:solidFill>
                <a:latin typeface="Aptos"/>
              </a:defRPr>
            </a:pPr>
            <a:r>
              <a:t>Kesimpulan kasus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20640" y="2468880"/>
            <a:ext cx="5864192" cy="218675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Persamaan regresi: Ŷ = 40.93 + 9.27X.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Hubungan linier positif dan signifikan pada taraf 5%.</a:t>
            </a:r>
          </a:p>
          <a:p>
            <a:pPr marL="288925" indent="-288925"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Sekitar 89.38% variasi penjualan dalam sampel dijelaskan secara statistik oleh model linier dengan pengalaman kerja.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rPr sz="2000"/>
              <a:t>•  Sekitar 10.62% variasi belum dijelaskan model.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4930541"/>
            <a:ext cx="5486400" cy="3200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300" b="1">
                <a:solidFill>
                  <a:srgbClr val="B43F3F"/>
                </a:solidFill>
                <a:latin typeface="Aptos"/>
              </a:defRPr>
            </a:pPr>
            <a:r>
              <a:t>Regresi tidak membuktikan pengalaman kerja sebagai satu-satunya penyebab penjualan.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000" b="1">
                <a:solidFill>
                  <a:srgbClr val="008B8B"/>
                </a:solidFill>
                <a:latin typeface="Aptos"/>
              </a:defRPr>
            </a:pPr>
            <a:r>
              <a:t>ANALISIS MULTIVARIAT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75488"/>
            <a:ext cx="110642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600" b="1">
                <a:solidFill>
                  <a:srgbClr val="162A44"/>
                </a:solidFill>
                <a:latin typeface="Aptos"/>
              </a:defRPr>
            </a:pPr>
            <a:r>
              <a:t>Kasus latihan tambahan: pelatihan operator UMKM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155680" cy="32004"/>
          </a:xfrm>
          <a:prstGeom prst="rect">
            <a:avLst/>
          </a:prstGeom>
          <a:solidFill>
            <a:srgbClr val="008B8B"/>
          </a:solidFill>
          <a:ln>
            <a:solidFill>
              <a:srgbClr val="00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r">
              <a:spcAft>
                <a:spcPts val="500"/>
              </a:spcAft>
              <a:defRPr sz="1000" b="1">
                <a:solidFill>
                  <a:srgbClr val="647482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10424160" cy="6858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700" b="0">
                <a:solidFill>
                  <a:srgbClr val="2B3946"/>
                </a:solidFill>
                <a:latin typeface="Aptos"/>
              </a:defRPr>
            </a:pPr>
            <a:r>
              <a:t>Sebuah UMKM ingin mempelajari hubungan durasi pelatihan operator (X) dengan output produksi harian (Y). Gunakan data enam operator berikut.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2240280"/>
          <a:ext cx="50292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794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Operator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X (jam)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Y (unit)</a:t>
                      </a:r>
                    </a:p>
                  </a:txBody>
                  <a:tcPr>
                    <a:solidFill>
                      <a:srgbClr val="162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794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794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45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794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794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53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794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54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796"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0">
                          <a:solidFill>
                            <a:srgbClr val="2B3946"/>
                          </a:solidFill>
                          <a:latin typeface="Aptos"/>
                        </a:defRPr>
                      </a:pPr>
                      <a:r>
                        <a:t>60</a:t>
                      </a:r>
                    </a:p>
                  </a:txBody>
                  <a:tcPr>
                    <a:solidFill>
                      <a:srgbClr val="E4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6400800" y="2240280"/>
            <a:ext cx="4663440" cy="3337560"/>
          </a:xfrm>
          <a:prstGeom prst="roundRect">
            <a:avLst/>
          </a:prstGeom>
          <a:solidFill>
            <a:srgbClr val="DCF3EF"/>
          </a:solidFill>
          <a:ln>
            <a:solidFill>
              <a:srgbClr val="DC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720840" y="2560320"/>
            <a:ext cx="384048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2000" b="1">
                <a:solidFill>
                  <a:srgbClr val="162A44"/>
                </a:solidFill>
                <a:latin typeface="Aptos"/>
              </a:defRPr>
            </a:pPr>
            <a:r>
              <a:t>Tugas mahasiswa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3154680"/>
            <a:ext cx="3840480" cy="21031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Tentukan X dan Y.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Susun tabel X, Y, XY, X², dan Y².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Hitung persamaan regresi.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Prediksi output saat X = 4 jam.</a:t>
            </a:r>
          </a:p>
          <a:p>
            <a:pPr algn="l">
              <a:spcAft>
                <a:spcPts val="500"/>
              </a:spcAft>
              <a:defRPr sz="1600" b="0">
                <a:solidFill>
                  <a:srgbClr val="2B3946"/>
                </a:solidFill>
                <a:latin typeface="Aptos"/>
              </a:defRPr>
            </a:pPr>
            <a:r>
              <a:t>•  Hitung R² dan interpretasikan.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1449</Words>
  <Application>Microsoft Office PowerPoint</Application>
  <PresentationFormat>Widescreen</PresentationFormat>
  <Paragraphs>371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Diah Dee</cp:lastModifiedBy>
  <cp:revision>3</cp:revision>
  <dcterms:created xsi:type="dcterms:W3CDTF">2013-01-27T09:14:16Z</dcterms:created>
  <dcterms:modified xsi:type="dcterms:W3CDTF">2026-10-18T04:10:47Z</dcterms:modified>
  <cp:category/>
</cp:coreProperties>
</file>